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Source Sans Pro" panose="020B0503030403020204" pitchFamily="34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9AA0A6"/>
          </p15:clr>
        </p15:guide>
        <p15:guide id="4" pos="5443">
          <p15:clr>
            <a:srgbClr val="9AA0A6"/>
          </p15:clr>
        </p15:guide>
        <p15:guide id="5" orient="horz" pos="794">
          <p15:clr>
            <a:srgbClr val="9AA0A6"/>
          </p15:clr>
        </p15:guide>
        <p15:guide id="6" orient="horz" pos="3061">
          <p15:clr>
            <a:srgbClr val="9AA0A6"/>
          </p15:clr>
        </p15:guide>
        <p15:guide id="7" pos="309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36" d="100"/>
          <a:sy n="136" d="100"/>
        </p:scale>
        <p:origin x="200" y="504"/>
      </p:cViewPr>
      <p:guideLst>
        <p:guide orient="horz" pos="1620"/>
        <p:guide pos="2880"/>
        <p:guide pos="340"/>
        <p:guide pos="5443"/>
        <p:guide orient="horz" pos="794"/>
        <p:guide orient="horz" pos="3061"/>
        <p:guide pos="30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7759b94fc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" name="Google Shape;21;g7759b94fc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7759b94fc9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Google Shape;28;g7759b94fc9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7759b94fc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7759b94fc9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759b94fc9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7759b94fc9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759b94fc9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759b94fc9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051" y="107450"/>
            <a:ext cx="896225" cy="27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051" y="107450"/>
            <a:ext cx="896225" cy="27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540000" y="438675"/>
            <a:ext cx="8100000" cy="57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Source Sans Pro"/>
                <a:ea typeface="Source Sans Pro"/>
                <a:cs typeface="Source Sans Pro"/>
                <a:sym typeface="Source Sans Pro"/>
              </a:rPr>
              <a:t>Responsible travel means less environmental impact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5034050" y="1124475"/>
            <a:ext cx="3300000" cy="3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 b="1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 aim to leave each and every place I visit cleaner than I found it”</a:t>
            </a:r>
            <a:r>
              <a:rPr lang="de" sz="22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600"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– Richa, 23, full-time traveler 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61225" y="1107600"/>
            <a:ext cx="3234600" cy="3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Most important aspects of travelling responsibly: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de" sz="1400" b="1">
                <a:latin typeface="Source Sans Pro"/>
                <a:ea typeface="Source Sans Pro"/>
                <a:cs typeface="Source Sans Pro"/>
                <a:sym typeface="Source Sans Pro"/>
              </a:rPr>
              <a:t>Reduce Environmental Impact </a:t>
            </a:r>
            <a:br>
              <a:rPr lang="de" sz="1400" b="1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(8 out of 11 participants)</a:t>
            </a:r>
            <a:b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de" sz="1400" b="1">
                <a:latin typeface="Source Sans Pro"/>
                <a:ea typeface="Source Sans Pro"/>
                <a:cs typeface="Source Sans Pro"/>
                <a:sym typeface="Source Sans Pro"/>
              </a:rPr>
              <a:t>Reduce waste </a:t>
            </a:r>
            <a:br>
              <a:rPr lang="de" sz="1400" b="1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(6 out of 11 participants)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8292300" cy="57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Source Sans Pro"/>
                <a:ea typeface="Source Sans Pro"/>
                <a:cs typeface="Source Sans Pro"/>
                <a:sym typeface="Source Sans Pro"/>
              </a:rPr>
              <a:t>Mass tourism is perceived as an issue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908525" y="1260000"/>
            <a:ext cx="3731400" cy="36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A particularly strong pain point is </a:t>
            </a:r>
            <a:r>
              <a:rPr lang="de" sz="1400" b="1">
                <a:latin typeface="Source Sans Pro"/>
                <a:ea typeface="Source Sans Pro"/>
                <a:cs typeface="Source Sans Pro"/>
                <a:sym typeface="Source Sans Pro"/>
              </a:rPr>
              <a:t>mass tourism </a:t>
            </a: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(9 out of 11 participants). Ways participants deal with it are: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Avoid too touristy places all together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Visit during off seasons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Favor places with visitor limits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400" b="1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“It’s sad to see wonders of nature or unique heritage architecture being damaged irrevocably by the sheer volume of people visiting.” </a:t>
            </a: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– </a:t>
            </a:r>
            <a:r>
              <a:rPr lang="de" sz="1200">
                <a:latin typeface="Source Sans Pro"/>
                <a:ea typeface="Source Sans Pro"/>
                <a:cs typeface="Source Sans Pro"/>
                <a:sym typeface="Source Sans Pro"/>
              </a:rPr>
              <a:t>Mika, 35, long term traveler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100" y="1680875"/>
            <a:ext cx="4612098" cy="25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8100000" cy="57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Source Sans Pro"/>
                <a:ea typeface="Source Sans Pro"/>
                <a:cs typeface="Source Sans Pro"/>
                <a:sym typeface="Source Sans Pro"/>
              </a:rPr>
              <a:t>Buttons are too far apart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908525" y="1107600"/>
            <a:ext cx="3731400" cy="3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 b="1">
                <a:latin typeface="Source Sans Pro"/>
                <a:ea typeface="Source Sans Pro"/>
                <a:cs typeface="Source Sans Pro"/>
                <a:sym typeface="Source Sans Pro"/>
              </a:rPr>
              <a:t>5 out of 7 participants had trouble using the app</a:t>
            </a: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 as buttons are too far apart. They couldn’t use the app conveniently with one hand.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e" sz="1400" b="1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“It’s kind of difficult to use, as I can’t reach the buttons with my thumb.”</a:t>
            </a:r>
            <a:r>
              <a:rPr lang="de" sz="1400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400"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latin typeface="Source Sans Pro"/>
                <a:ea typeface="Source Sans Pro"/>
                <a:cs typeface="Source Sans Pro"/>
                <a:sym typeface="Source Sans Pro"/>
              </a:rPr>
              <a:t>– </a:t>
            </a:r>
            <a:r>
              <a:rPr lang="de" sz="1200">
                <a:latin typeface="Source Sans Pro"/>
                <a:ea typeface="Source Sans Pro"/>
                <a:cs typeface="Source Sans Pro"/>
                <a:sym typeface="Source Sans Pro"/>
              </a:rPr>
              <a:t>Participant 4, Android version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UR presentation video" descr="UR presentation video">
            <a:hlinkClick r:id="" action="ppaction://media"/>
            <a:extLst>
              <a:ext uri="{FF2B5EF4-FFF2-40B4-BE49-F238E27FC236}">
                <a16:creationId xmlns:a16="http://schemas.microsoft.com/office/drawing/2014/main" id="{5B8B0120-D067-6241-BDD5-5DA7FFD256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000" y="1774551"/>
            <a:ext cx="4020177" cy="2261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/>
        </p:nvSpPr>
        <p:spPr>
          <a:xfrm>
            <a:off x="6924624" y="3109620"/>
            <a:ext cx="21630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“Why is my phone number required?”</a:t>
            </a:r>
            <a:endParaRPr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5" name="Google Shape;45;p7"/>
          <p:cNvCxnSpPr/>
          <p:nvPr/>
        </p:nvCxnSpPr>
        <p:spPr>
          <a:xfrm>
            <a:off x="2914000" y="1264475"/>
            <a:ext cx="0" cy="3275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6" name="Google Shape;46;p7"/>
          <p:cNvCxnSpPr/>
          <p:nvPr/>
        </p:nvCxnSpPr>
        <p:spPr>
          <a:xfrm>
            <a:off x="6041925" y="1264475"/>
            <a:ext cx="0" cy="32754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7" name="Google Shape;47;p7"/>
          <p:cNvSpPr/>
          <p:nvPr/>
        </p:nvSpPr>
        <p:spPr>
          <a:xfrm>
            <a:off x="1535450" y="2042103"/>
            <a:ext cx="6075225" cy="1438500"/>
          </a:xfrm>
          <a:custGeom>
            <a:avLst/>
            <a:gdLst/>
            <a:ahLst/>
            <a:cxnLst/>
            <a:rect l="l" t="t" r="r" b="b"/>
            <a:pathLst>
              <a:path w="243009" h="57540" extrusionOk="0">
                <a:moveTo>
                  <a:pt x="0" y="26130"/>
                </a:moveTo>
                <a:cubicBezTo>
                  <a:pt x="10585" y="31296"/>
                  <a:pt x="44463" y="54716"/>
                  <a:pt x="63509" y="57124"/>
                </a:cubicBezTo>
                <a:cubicBezTo>
                  <a:pt x="82556" y="59533"/>
                  <a:pt x="99638" y="50057"/>
                  <a:pt x="114279" y="40581"/>
                </a:cubicBezTo>
                <a:cubicBezTo>
                  <a:pt x="128920" y="31105"/>
                  <a:pt x="135702" y="3091"/>
                  <a:pt x="151357" y="270"/>
                </a:cubicBezTo>
                <a:cubicBezTo>
                  <a:pt x="167013" y="-2550"/>
                  <a:pt x="192937" y="17859"/>
                  <a:pt x="208212" y="23658"/>
                </a:cubicBezTo>
                <a:cubicBezTo>
                  <a:pt x="223487" y="29458"/>
                  <a:pt x="237210" y="33166"/>
                  <a:pt x="243009" y="35067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8100000" cy="57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Source Sans Pro"/>
                <a:ea typeface="Source Sans Pro"/>
                <a:cs typeface="Source Sans Pro"/>
                <a:sym typeface="Source Sans Pro"/>
              </a:rPr>
              <a:t>Travel booking journey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" name="Google Shape;49;p7"/>
          <p:cNvSpPr txBox="1"/>
          <p:nvPr/>
        </p:nvSpPr>
        <p:spPr>
          <a:xfrm>
            <a:off x="342275" y="4273575"/>
            <a:ext cx="25719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Source Sans Pro"/>
                <a:ea typeface="Source Sans Pro"/>
                <a:cs typeface="Source Sans Pro"/>
                <a:sym typeface="Source Sans Pro"/>
              </a:rPr>
              <a:t>Entering destination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7"/>
          <p:cNvSpPr txBox="1"/>
          <p:nvPr/>
        </p:nvSpPr>
        <p:spPr>
          <a:xfrm>
            <a:off x="3056625" y="4273575"/>
            <a:ext cx="25719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Source Sans Pro"/>
                <a:ea typeface="Source Sans Pro"/>
                <a:cs typeface="Source Sans Pro"/>
                <a:sym typeface="Source Sans Pro"/>
              </a:rPr>
              <a:t>Comparing options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" name="Google Shape;51;p7"/>
          <p:cNvSpPr txBox="1"/>
          <p:nvPr/>
        </p:nvSpPr>
        <p:spPr>
          <a:xfrm>
            <a:off x="6208325" y="4273575"/>
            <a:ext cx="25719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latin typeface="Source Sans Pro"/>
                <a:ea typeface="Source Sans Pro"/>
                <a:cs typeface="Source Sans Pro"/>
                <a:sym typeface="Source Sans Pro"/>
              </a:rPr>
              <a:t>Checkout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2" name="Google Shape;52;p7"/>
          <p:cNvCxnSpPr/>
          <p:nvPr/>
        </p:nvCxnSpPr>
        <p:spPr>
          <a:xfrm rot="10800000">
            <a:off x="404075" y="1154975"/>
            <a:ext cx="0" cy="3232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3" name="Google Shape;53;p7"/>
          <p:cNvSpPr txBox="1"/>
          <p:nvPr/>
        </p:nvSpPr>
        <p:spPr>
          <a:xfrm rot="-5400000">
            <a:off x="-357475" y="2607575"/>
            <a:ext cx="12387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latin typeface="Source Sans Pro"/>
                <a:ea typeface="Source Sans Pro"/>
                <a:cs typeface="Source Sans Pro"/>
                <a:sym typeface="Source Sans Pro"/>
              </a:rPr>
              <a:t>User experience</a:t>
            </a:r>
            <a:endParaRPr sz="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" name="Google Shape;54;p7"/>
          <p:cNvSpPr txBox="1"/>
          <p:nvPr/>
        </p:nvSpPr>
        <p:spPr>
          <a:xfrm>
            <a:off x="73638" y="1259575"/>
            <a:ext cx="3090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666666"/>
                </a:solidFill>
              </a:rPr>
              <a:t>😃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55" name="Google Shape;55;p7"/>
          <p:cNvSpPr txBox="1"/>
          <p:nvPr/>
        </p:nvSpPr>
        <p:spPr>
          <a:xfrm>
            <a:off x="73638" y="4010825"/>
            <a:ext cx="3090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666666"/>
                </a:solidFill>
              </a:rPr>
              <a:t>😠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1478400" y="2643075"/>
            <a:ext cx="104700" cy="1047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3056625" y="3416825"/>
            <a:ext cx="104700" cy="1047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4326150" y="3004925"/>
            <a:ext cx="104700" cy="1047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5262925" y="1992675"/>
            <a:ext cx="104700" cy="1047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6675050" y="2571750"/>
            <a:ext cx="104700" cy="1047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7559525" y="2871275"/>
            <a:ext cx="104700" cy="1047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 txBox="1"/>
          <p:nvPr/>
        </p:nvSpPr>
        <p:spPr>
          <a:xfrm>
            <a:off x="670275" y="2001300"/>
            <a:ext cx="21630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“Can I enter my discount card somewhere?”</a:t>
            </a:r>
            <a:endParaRPr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" name="Google Shape;63;p7"/>
          <p:cNvSpPr txBox="1"/>
          <p:nvPr/>
        </p:nvSpPr>
        <p:spPr>
          <a:xfrm>
            <a:off x="2914000" y="3545275"/>
            <a:ext cx="1264500" cy="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E0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Page takes long to load</a:t>
            </a:r>
            <a:endParaRPr>
              <a:solidFill>
                <a:srgbClr val="E0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7"/>
          <p:cNvSpPr txBox="1"/>
          <p:nvPr/>
        </p:nvSpPr>
        <p:spPr>
          <a:xfrm>
            <a:off x="4012049" y="3071595"/>
            <a:ext cx="21630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“I’d prefer a metric that compares travel duration and price.”</a:t>
            </a:r>
            <a:endParaRPr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5" name="Google Shape;6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7025" y="1283500"/>
            <a:ext cx="1562951" cy="4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 txBox="1"/>
          <p:nvPr/>
        </p:nvSpPr>
        <p:spPr>
          <a:xfrm>
            <a:off x="3441826" y="1658423"/>
            <a:ext cx="1863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Source Sans Pro"/>
                <a:ea typeface="Source Sans Pro"/>
                <a:cs typeface="Source Sans Pro"/>
                <a:sym typeface="Source Sans Pro"/>
              </a:rPr>
              <a:t>Info about differing location of arrival is helpful.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7" name="Google Shape;6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7400" y="2604851"/>
            <a:ext cx="1025199" cy="50477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7"/>
          <p:cNvSpPr txBox="1"/>
          <p:nvPr/>
        </p:nvSpPr>
        <p:spPr>
          <a:xfrm>
            <a:off x="6336975" y="1953775"/>
            <a:ext cx="1782300" cy="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Source Sans Pro"/>
                <a:ea typeface="Source Sans Pro"/>
                <a:cs typeface="Source Sans Pro"/>
                <a:sym typeface="Source Sans Pro"/>
              </a:rPr>
              <a:t>Checking mandatory fields first.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8292300" cy="57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Source Sans Pro"/>
                <a:ea typeface="Source Sans Pro"/>
                <a:cs typeface="Source Sans Pro"/>
                <a:sym typeface="Source Sans Pro"/>
              </a:rPr>
              <a:t>Users dismiss onboarding tour because it is too long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4" name="Google Shape;74;p8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099" y="1031400"/>
            <a:ext cx="6317928" cy="36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 txBox="1"/>
          <p:nvPr/>
        </p:nvSpPr>
        <p:spPr>
          <a:xfrm>
            <a:off x="6513575" y="4465450"/>
            <a:ext cx="21264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latin typeface="Source Sans Pro"/>
                <a:ea typeface="Source Sans Pro"/>
                <a:cs typeface="Source Sans Pro"/>
                <a:sym typeface="Source Sans Pro"/>
              </a:rPr>
              <a:t>New users May-July, N=478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latin typeface="Source Sans Pro"/>
                <a:ea typeface="Source Sans Pro"/>
                <a:cs typeface="Source Sans Pro"/>
                <a:sym typeface="Source Sans Pro"/>
              </a:rPr>
              <a:t>Data is from product analytics team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" name="Google Shape;76;p8"/>
          <p:cNvSpPr txBox="1"/>
          <p:nvPr/>
        </p:nvSpPr>
        <p:spPr>
          <a:xfrm>
            <a:off x="429750" y="1707225"/>
            <a:ext cx="23484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 just wanted to check if it had this one feature; a tour seemed unnecessarily long.”</a:t>
            </a:r>
            <a:endParaRPr b="1"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7" name="Google Shape;77;p8"/>
          <p:cNvSpPr txBox="1"/>
          <p:nvPr/>
        </p:nvSpPr>
        <p:spPr>
          <a:xfrm>
            <a:off x="505950" y="3957175"/>
            <a:ext cx="22341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 saw the offer for a tour, but it had 14 steps and I didn’t want to go through all of them.”</a:t>
            </a:r>
            <a:endParaRPr b="1"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8" name="Google Shape;78;p8"/>
          <p:cNvSpPr txBox="1"/>
          <p:nvPr/>
        </p:nvSpPr>
        <p:spPr>
          <a:xfrm>
            <a:off x="6329600" y="3401200"/>
            <a:ext cx="22341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“After I learned what I needed I dismissed the tour.”</a:t>
            </a:r>
            <a:endParaRPr b="1">
              <a:solidFill>
                <a:schemeClr val="accent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</Words>
  <Application>Microsoft Macintosh PowerPoint</Application>
  <PresentationFormat>Bildschirmpräsentation (16:9)</PresentationFormat>
  <Paragraphs>37</Paragraphs>
  <Slides>5</Slides>
  <Notes>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8" baseType="lpstr">
      <vt:lpstr>Source Sans Pro</vt:lpstr>
      <vt:lpstr>Arial</vt:lpstr>
      <vt:lpstr>Simple Light</vt:lpstr>
      <vt:lpstr>Responsible travel means less environmental impact</vt:lpstr>
      <vt:lpstr>Mass tourism is perceived as an issue</vt:lpstr>
      <vt:lpstr>Buttons are too far apart</vt:lpstr>
      <vt:lpstr>Travel booking journey</vt:lpstr>
      <vt:lpstr>Users dismiss onboarding tour because it is too long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Responsible travel means less environmental impact</dc:title>
  <cp:lastModifiedBy>Alex Knoll</cp:lastModifiedBy>
  <cp:revision>1</cp:revision>
  <dcterms:modified xsi:type="dcterms:W3CDTF">2020-05-19T14:54:27Z</dcterms:modified>
</cp:coreProperties>
</file>